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h43NXQoQiS87EypKpDicZxA/JW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E2AD91-0CF0-4F68-B9C4-B8EA6E15ED62}">
  <a:tblStyle styleId="{C9E2AD91-0CF0-4F68-B9C4-B8EA6E15ED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customschemas.google.com/relationships/presentationmetadata" Target="meta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f7204d8da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af7204d8d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zh-CN">
                <a:latin typeface="Calibri"/>
                <a:ea typeface="Calibri"/>
                <a:cs typeface="Calibri"/>
                <a:sym typeface="Calibri"/>
              </a:rPr>
              <a:t>This PowerPoint Template includes a series of slide masters with predefined layouts and color schemes for formatting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zh-CN">
                <a:latin typeface="Calibri"/>
                <a:ea typeface="Calibri"/>
                <a:cs typeface="Calibri"/>
                <a:sym typeface="Calibri"/>
              </a:rPr>
              <a:t> Slide Masters are displayed when you right click on a slide and select </a:t>
            </a:r>
            <a:r>
              <a:rPr b="1" lang="zh-CN">
                <a:latin typeface="Calibri"/>
                <a:ea typeface="Calibri"/>
                <a:cs typeface="Calibri"/>
                <a:sym typeface="Calibri"/>
              </a:rPr>
              <a:t>Layout</a:t>
            </a:r>
            <a:r>
              <a:rPr b="0" lang="zh-CN">
                <a:latin typeface="Calibri"/>
                <a:ea typeface="Calibri"/>
                <a:cs typeface="Calibri"/>
                <a:sym typeface="Calibri"/>
              </a:rPr>
              <a:t> from menu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af7204d8da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f7204d8da_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f7204d8da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f7204d8da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1" name="Google Shape;191;gaf7204d8da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gaf7204d8d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f7204d8d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f7204d8d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f7204d8d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f7204d8d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f7204d8d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f7204d8d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f7204d8d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f7204d8d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f7204d8d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f7204d8d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f454db15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f454db15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f454db15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f454db15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f454db15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f454db15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f7204d8da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f7204d8da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4" name="Google Shape;5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2" showMasterSp="0">
  <p:cSld name="Title2">
    <p:bg>
      <p:bgPr>
        <a:solidFill>
          <a:srgbClr val="AB192D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" y="742951"/>
            <a:ext cx="2537579" cy="82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387" y="2020489"/>
            <a:ext cx="3195614" cy="3129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6"/>
          <p:cNvSpPr txBox="1"/>
          <p:nvPr>
            <p:ph type="ctrTitle"/>
          </p:nvPr>
        </p:nvSpPr>
        <p:spPr>
          <a:xfrm>
            <a:off x="457200" y="1903444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457200" y="3220180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457200" y="25717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1" y="4793743"/>
            <a:ext cx="457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adityajn105/flickr8k?select=captions.txt" TargetMode="External"/><Relationship Id="rId4" Type="http://schemas.openxmlformats.org/officeDocument/2006/relationships/hyperlink" Target="https://ai.google.com/research/ConceptualCaption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7204d8da_0_77"/>
          <p:cNvSpPr txBox="1"/>
          <p:nvPr/>
        </p:nvSpPr>
        <p:spPr>
          <a:xfrm>
            <a:off x="1143000" y="1935744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b="1" i="0" lang="zh-CN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Image Caption Generation </a:t>
            </a:r>
            <a:endParaRPr b="1" i="0" sz="3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" name="Google Shape;67;gaf7204d8da_0_77"/>
          <p:cNvSpPr txBox="1"/>
          <p:nvPr>
            <p:ph idx="1" type="subTitle"/>
          </p:nvPr>
        </p:nvSpPr>
        <p:spPr>
          <a:xfrm>
            <a:off x="1143000" y="3155580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>
                <a:latin typeface="Verdana"/>
                <a:ea typeface="Verdana"/>
                <a:cs typeface="Verdana"/>
                <a:sym typeface="Verdana"/>
              </a:rPr>
              <a:t>By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>
                <a:latin typeface="Verdana"/>
                <a:ea typeface="Verdana"/>
                <a:cs typeface="Verdana"/>
                <a:sym typeface="Verdana"/>
              </a:rPr>
              <a:t>Ashley H. Chu, Zhiyuan Chen, Alexander Galvan, Yunyao Wu,Zixuan Zhao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f7204d8da_4_78"/>
          <p:cNvSpPr txBox="1"/>
          <p:nvPr>
            <p:ph type="title"/>
          </p:nvPr>
        </p:nvSpPr>
        <p:spPr>
          <a:xfrm>
            <a:off x="152400" y="10477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Quantitative Results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gaf7204d8da_4_78"/>
          <p:cNvSpPr/>
          <p:nvPr/>
        </p:nvSpPr>
        <p:spPr>
          <a:xfrm>
            <a:off x="152400" y="704775"/>
            <a:ext cx="8422800" cy="2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af7204d8da_4_78"/>
          <p:cNvSpPr txBox="1"/>
          <p:nvPr>
            <p:ph idx="1" type="body"/>
          </p:nvPr>
        </p:nvSpPr>
        <p:spPr>
          <a:xfrm>
            <a:off x="236100" y="1056100"/>
            <a:ext cx="4161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Metrics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CIDEr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ROUGE-L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METEOR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Automatic evaluation results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Conceptual trained models are better than the Flickr trained models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ResNet50 encoder are better than InceptionV3 encoder trained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445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af7204d8da_4_78"/>
          <p:cNvSpPr txBox="1"/>
          <p:nvPr/>
        </p:nvSpPr>
        <p:spPr>
          <a:xfrm>
            <a:off x="4472050" y="3026300"/>
            <a:ext cx="4161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Metrics on Flickr and Conceptual Dataset 1k test</a:t>
            </a:r>
            <a:endParaRPr/>
          </a:p>
        </p:txBody>
      </p:sp>
      <p:sp>
        <p:nvSpPr>
          <p:cNvPr id="187" name="Google Shape;187;gaf7204d8da_4_78"/>
          <p:cNvSpPr txBox="1"/>
          <p:nvPr>
            <p:ph idx="12" type="sldNum"/>
          </p:nvPr>
        </p:nvSpPr>
        <p:spPr>
          <a:xfrm>
            <a:off x="8237101" y="4706843"/>
            <a:ext cx="457200" cy="2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/>
              <a:t>10</a:t>
            </a:r>
            <a:endParaRPr/>
          </a:p>
        </p:txBody>
      </p:sp>
      <p:pic>
        <p:nvPicPr>
          <p:cNvPr id="188" name="Google Shape;188;gaf7204d8da_4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800" y="1255850"/>
            <a:ext cx="4710100" cy="17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f7204d8da_2_0"/>
          <p:cNvSpPr txBox="1"/>
          <p:nvPr>
            <p:ph idx="12" type="sldNum"/>
          </p:nvPr>
        </p:nvSpPr>
        <p:spPr>
          <a:xfrm>
            <a:off x="8458201" y="4793743"/>
            <a:ext cx="457200" cy="2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/>
              <a:t>11</a:t>
            </a:r>
            <a:endParaRPr/>
          </a:p>
        </p:txBody>
      </p:sp>
      <p:sp>
        <p:nvSpPr>
          <p:cNvPr id="195" name="Google Shape;195;gaf7204d8da_2_0"/>
          <p:cNvSpPr txBox="1"/>
          <p:nvPr>
            <p:ph idx="1" type="body"/>
          </p:nvPr>
        </p:nvSpPr>
        <p:spPr>
          <a:xfrm>
            <a:off x="457200" y="1143000"/>
            <a:ext cx="86868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GCC VS Flickr8k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ResNet50 VS InceptionV3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Bi LSTM VS 2 LSTM</a:t>
            </a:r>
            <a:endParaRPr/>
          </a:p>
          <a:p>
            <a:pPr indent="0" lvl="0" marL="4445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af7204d8da_2_0"/>
          <p:cNvSpPr/>
          <p:nvPr/>
        </p:nvSpPr>
        <p:spPr>
          <a:xfrm>
            <a:off x="152400" y="704775"/>
            <a:ext cx="8422800" cy="2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af7204d8da_2_0"/>
          <p:cNvSpPr txBox="1"/>
          <p:nvPr>
            <p:ph type="title"/>
          </p:nvPr>
        </p:nvSpPr>
        <p:spPr>
          <a:xfrm>
            <a:off x="249000" y="10477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f7204d8da_0_152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b="1" lang="zh-CN" sz="2100"/>
              <a:t>Thank you!</a:t>
            </a:r>
            <a:endParaRPr b="1" sz="2100"/>
          </a:p>
        </p:txBody>
      </p:sp>
      <p:sp>
        <p:nvSpPr>
          <p:cNvPr id="203" name="Google Shape;203;gaf7204d8da_0_152"/>
          <p:cNvSpPr/>
          <p:nvPr/>
        </p:nvSpPr>
        <p:spPr>
          <a:xfrm>
            <a:off x="152400" y="704775"/>
            <a:ext cx="8422800" cy="2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af7204d8da_0_152"/>
          <p:cNvSpPr txBox="1"/>
          <p:nvPr>
            <p:ph type="title"/>
          </p:nvPr>
        </p:nvSpPr>
        <p:spPr>
          <a:xfrm>
            <a:off x="152400" y="10477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Questions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f7204d8da_0_27"/>
          <p:cNvSpPr/>
          <p:nvPr/>
        </p:nvSpPr>
        <p:spPr>
          <a:xfrm>
            <a:off x="152400" y="704775"/>
            <a:ext cx="8422800" cy="2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af7204d8da_0_27"/>
          <p:cNvSpPr txBox="1"/>
          <p:nvPr>
            <p:ph type="title"/>
          </p:nvPr>
        </p:nvSpPr>
        <p:spPr>
          <a:xfrm>
            <a:off x="152400" y="10477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Discussion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gaf7204d8da_0_27"/>
          <p:cNvSpPr txBox="1"/>
          <p:nvPr>
            <p:ph idx="1" type="body"/>
          </p:nvPr>
        </p:nvSpPr>
        <p:spPr>
          <a:xfrm>
            <a:off x="457200" y="796625"/>
            <a:ext cx="8229600" cy="3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●"/>
            </a:pPr>
            <a:r>
              <a:rPr lang="zh-CN" sz="2400">
                <a:latin typeface="Verdana"/>
                <a:ea typeface="Verdana"/>
                <a:cs typeface="Verdana"/>
                <a:sym typeface="Verdana"/>
              </a:rPr>
              <a:t>Background and Related Work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03200" lvl="0" marL="203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Verdana"/>
              <a:buChar char="●"/>
            </a:pPr>
            <a:r>
              <a:rPr lang="zh-CN" sz="2400">
                <a:latin typeface="Verdana"/>
                <a:ea typeface="Verdana"/>
                <a:cs typeface="Verdana"/>
                <a:sym typeface="Verdana"/>
              </a:rPr>
              <a:t>Datasets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74318" lvl="1" marL="59436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Verdana"/>
              <a:buChar char="─"/>
            </a:pPr>
            <a:r>
              <a:rPr lang="zh-CN" sz="20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Flickr </a:t>
            </a:r>
            <a:endParaRPr sz="200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74318" lvl="1" marL="59436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Verdana"/>
              <a:buChar char="─"/>
            </a:pPr>
            <a:r>
              <a:rPr lang="zh-CN" sz="20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GCC</a:t>
            </a:r>
            <a:endParaRPr sz="200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03200" lvl="0" marL="203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zh-CN" sz="2400">
                <a:latin typeface="Verdana"/>
                <a:ea typeface="Verdana"/>
                <a:cs typeface="Verdana"/>
                <a:sym typeface="Verdana"/>
              </a:rPr>
              <a:t>Methodology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74318" lvl="1" marL="59436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Verdana"/>
              <a:buChar char="─"/>
            </a:pPr>
            <a:r>
              <a:rPr lang="zh-CN" sz="20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Base Component</a:t>
            </a:r>
            <a:endParaRPr sz="200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74318" lvl="1" marL="59436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Verdana"/>
              <a:buChar char="─"/>
            </a:pPr>
            <a:r>
              <a:rPr lang="zh-CN" sz="20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Experimental Structure </a:t>
            </a:r>
            <a:endParaRPr sz="240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03200" lvl="0" marL="203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zh-CN" sz="2400">
                <a:latin typeface="Verdana"/>
                <a:ea typeface="Verdana"/>
                <a:cs typeface="Verdana"/>
                <a:sym typeface="Verdana"/>
              </a:rPr>
              <a:t>Evaluation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03200" lvl="0" marL="203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zh-CN" sz="2400">
                <a:latin typeface="Verdana"/>
                <a:ea typeface="Verdana"/>
                <a:cs typeface="Verdana"/>
                <a:sym typeface="Verdana"/>
              </a:rPr>
              <a:t>Conclusion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" name="Google Shape;75;gaf7204d8da_0_27"/>
          <p:cNvSpPr txBox="1"/>
          <p:nvPr>
            <p:ph idx="12" type="sldNum"/>
          </p:nvPr>
        </p:nvSpPr>
        <p:spPr>
          <a:xfrm>
            <a:off x="8458201" y="4793743"/>
            <a:ext cx="457200" cy="2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/>
              <a:t>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f7204d8da_0_57"/>
          <p:cNvSpPr/>
          <p:nvPr/>
        </p:nvSpPr>
        <p:spPr>
          <a:xfrm>
            <a:off x="152400" y="704775"/>
            <a:ext cx="8422800" cy="2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af7204d8da_0_57"/>
          <p:cNvSpPr txBox="1"/>
          <p:nvPr>
            <p:ph type="title"/>
          </p:nvPr>
        </p:nvSpPr>
        <p:spPr>
          <a:xfrm>
            <a:off x="152400" y="10477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Background and Related Works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gaf7204d8da_0_57"/>
          <p:cNvSpPr txBox="1"/>
          <p:nvPr>
            <p:ph idx="1" type="body"/>
          </p:nvPr>
        </p:nvSpPr>
        <p:spPr>
          <a:xfrm>
            <a:off x="457200" y="1143000"/>
            <a:ext cx="4114800" cy="348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Show Attend and Tell</a:t>
            </a:r>
            <a:endParaRPr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Generate Natural Language based from CNN and LSTM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CNN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Image Inputted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Extract Features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LSTM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CNN Featues Inputted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Generate Corresponding Description</a:t>
            </a:r>
            <a:endParaRPr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							</a:t>
            </a:r>
            <a:endParaRPr/>
          </a:p>
        </p:txBody>
      </p:sp>
      <p:pic>
        <p:nvPicPr>
          <p:cNvPr id="83" name="Google Shape;83;gaf7204d8da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450" y="1143000"/>
            <a:ext cx="3901725" cy="28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af7204d8da_0_57"/>
          <p:cNvSpPr txBox="1"/>
          <p:nvPr>
            <p:ph idx="1" type="body"/>
          </p:nvPr>
        </p:nvSpPr>
        <p:spPr>
          <a:xfrm>
            <a:off x="4621400" y="4082175"/>
            <a:ext cx="3997800" cy="67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Model used throughout Show and Tell</a:t>
            </a:r>
            <a:endParaRPr/>
          </a:p>
        </p:txBody>
      </p:sp>
      <p:sp>
        <p:nvSpPr>
          <p:cNvPr id="85" name="Google Shape;85;gaf7204d8da_0_57"/>
          <p:cNvSpPr txBox="1"/>
          <p:nvPr>
            <p:ph idx="12" type="sldNum"/>
          </p:nvPr>
        </p:nvSpPr>
        <p:spPr>
          <a:xfrm>
            <a:off x="8458201" y="4793743"/>
            <a:ext cx="457200" cy="2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/>
              <a:t>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f7204d8da_0_38"/>
          <p:cNvSpPr/>
          <p:nvPr/>
        </p:nvSpPr>
        <p:spPr>
          <a:xfrm>
            <a:off x="152400" y="704775"/>
            <a:ext cx="8422800" cy="2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af7204d8da_0_38"/>
          <p:cNvSpPr txBox="1"/>
          <p:nvPr>
            <p:ph type="title"/>
          </p:nvPr>
        </p:nvSpPr>
        <p:spPr>
          <a:xfrm>
            <a:off x="152400" y="10477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Background and Related Works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gaf7204d8da_0_38"/>
          <p:cNvSpPr txBox="1"/>
          <p:nvPr>
            <p:ph idx="1" type="body"/>
          </p:nvPr>
        </p:nvSpPr>
        <p:spPr>
          <a:xfrm>
            <a:off x="457200" y="1093600"/>
            <a:ext cx="3797400" cy="348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Knowing When To Look</a:t>
            </a:r>
            <a:endParaRPr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Proposes Sentinel Mechanism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Model Calculates Word and Image Relatance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Determine Overall Sentence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“bird” and “red” given High Importance</a:t>
            </a:r>
            <a:endParaRPr/>
          </a:p>
        </p:txBody>
      </p:sp>
      <p:pic>
        <p:nvPicPr>
          <p:cNvPr id="93" name="Google Shape;93;gaf7204d8da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00" y="1324525"/>
            <a:ext cx="4519700" cy="24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af7204d8da_0_38"/>
          <p:cNvSpPr txBox="1"/>
          <p:nvPr>
            <p:ph idx="1" type="body"/>
          </p:nvPr>
        </p:nvSpPr>
        <p:spPr>
          <a:xfrm>
            <a:off x="5463825" y="3668325"/>
            <a:ext cx="3062100" cy="124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Determining Important Words from an Image</a:t>
            </a:r>
            <a:endParaRPr/>
          </a:p>
        </p:txBody>
      </p:sp>
      <p:sp>
        <p:nvSpPr>
          <p:cNvPr id="95" name="Google Shape;95;gaf7204d8da_0_38"/>
          <p:cNvSpPr txBox="1"/>
          <p:nvPr>
            <p:ph idx="12" type="sldNum"/>
          </p:nvPr>
        </p:nvSpPr>
        <p:spPr>
          <a:xfrm>
            <a:off x="8458201" y="4793743"/>
            <a:ext cx="457200" cy="2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f7204d8da_0_43"/>
          <p:cNvSpPr/>
          <p:nvPr/>
        </p:nvSpPr>
        <p:spPr>
          <a:xfrm>
            <a:off x="152400" y="704775"/>
            <a:ext cx="8422800" cy="2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af7204d8da_0_43"/>
          <p:cNvSpPr txBox="1"/>
          <p:nvPr>
            <p:ph type="title"/>
          </p:nvPr>
        </p:nvSpPr>
        <p:spPr>
          <a:xfrm>
            <a:off x="152400" y="10477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Background and Related Works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gaf7204d8da_0_43"/>
          <p:cNvSpPr txBox="1"/>
          <p:nvPr>
            <p:ph idx="1" type="body"/>
          </p:nvPr>
        </p:nvSpPr>
        <p:spPr>
          <a:xfrm>
            <a:off x="457200" y="1093325"/>
            <a:ext cx="4291200" cy="3486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Bottom-Up and Top-Down Attention for Image Captioning and Visual Question Answering</a:t>
            </a:r>
            <a:endParaRPr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Object Detection based on Theory: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Humans describe Images based from Neighboring Objects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Images divided into k Target Areas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Determine Importance of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Usually based from Image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Generate Image Description</a:t>
            </a:r>
            <a:endParaRPr/>
          </a:p>
        </p:txBody>
      </p:sp>
      <p:pic>
        <p:nvPicPr>
          <p:cNvPr id="103" name="Google Shape;103;gaf7204d8da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100" y="1636325"/>
            <a:ext cx="321945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af7204d8da_0_43"/>
          <p:cNvSpPr txBox="1"/>
          <p:nvPr>
            <p:ph idx="1" type="body"/>
          </p:nvPr>
        </p:nvSpPr>
        <p:spPr>
          <a:xfrm>
            <a:off x="4572000" y="4036625"/>
            <a:ext cx="4387500" cy="74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Dividing given Image into Separate Areas</a:t>
            </a:r>
            <a:endParaRPr/>
          </a:p>
        </p:txBody>
      </p:sp>
      <p:sp>
        <p:nvSpPr>
          <p:cNvPr id="105" name="Google Shape;105;gaf7204d8da_0_43"/>
          <p:cNvSpPr txBox="1"/>
          <p:nvPr>
            <p:ph idx="12" type="sldNum"/>
          </p:nvPr>
        </p:nvSpPr>
        <p:spPr>
          <a:xfrm>
            <a:off x="8458201" y="4793743"/>
            <a:ext cx="457200" cy="2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/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f454db15c_1_2"/>
          <p:cNvSpPr/>
          <p:nvPr/>
        </p:nvSpPr>
        <p:spPr>
          <a:xfrm>
            <a:off x="152400" y="704775"/>
            <a:ext cx="8422800" cy="2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af454db15c_1_2"/>
          <p:cNvSpPr txBox="1"/>
          <p:nvPr>
            <p:ph type="title"/>
          </p:nvPr>
        </p:nvSpPr>
        <p:spPr>
          <a:xfrm>
            <a:off x="152400" y="10477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Datasets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2" name="Google Shape;112;gaf454db15c_1_2"/>
          <p:cNvGraphicFramePr/>
          <p:nvPr/>
        </p:nvGraphicFramePr>
        <p:xfrm>
          <a:off x="345525" y="106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{C9E2AD91-0CF0-4F68-B9C4-B8EA6E15ED62}</a:tableStyleId>
              </a:tblPr>
              <a:tblGrid>
                <a:gridCol w="1153025"/>
                <a:gridCol w="2074525"/>
                <a:gridCol w="1998725"/>
                <a:gridCol w="2086075"/>
                <a:gridCol w="917275"/>
              </a:tblGrid>
              <a:tr h="47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Datasets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What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Why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Our project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5240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Data source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16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Flickr8k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8,091 images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 captions for each image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6k for training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1k for testing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1k for development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Small size in data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Properly labelled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The dataset is free</a:t>
                      </a:r>
                      <a:endParaRPr sz="10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8k images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 captions for each image (24k)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50" u="sng">
                          <a:solidFill>
                            <a:schemeClr val="hlink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  <a:hlinkClick r:id="rId3"/>
                        </a:rPr>
                        <a:t>Flick8k</a:t>
                      </a:r>
                      <a:endParaRPr sz="105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95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2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Google’s</a:t>
                      </a:r>
                      <a:endParaRPr b="1" sz="12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2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Conceptual Captions</a:t>
                      </a:r>
                      <a:endParaRPr b="1" sz="120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(GCC)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&gt;3.3M pairs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3,318,333 for training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15,840 for validation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12,559 (hidden) for testing</a:t>
                      </a:r>
                      <a:endParaRPr sz="105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Larger data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Wider variety of styles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Data are from web pages</a:t>
                      </a:r>
                      <a:endParaRPr sz="10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24k pairs randomly</a:t>
                      </a:r>
                      <a:endParaRPr sz="1050"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50">
                          <a:solidFill>
                            <a:schemeClr val="dk1"/>
                          </a:solidFill>
                        </a:rPr>
                        <a:t>•</a:t>
                      </a:r>
                      <a:r>
                        <a:rPr lang="zh-CN" sz="10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 caption for each image</a:t>
                      </a:r>
                      <a:endParaRPr sz="105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50" u="sng">
                          <a:solidFill>
                            <a:schemeClr val="hlink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  <a:hlinkClick r:id="rId4"/>
                        </a:rPr>
                        <a:t>GCC</a:t>
                      </a:r>
                      <a:endParaRPr sz="105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13" name="Google Shape;113;gaf454db15c_1_2"/>
          <p:cNvSpPr txBox="1"/>
          <p:nvPr>
            <p:ph idx="12" type="sldNum"/>
          </p:nvPr>
        </p:nvSpPr>
        <p:spPr>
          <a:xfrm>
            <a:off x="8458201" y="4793743"/>
            <a:ext cx="457200" cy="2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/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f454db15c_0_18"/>
          <p:cNvSpPr txBox="1"/>
          <p:nvPr>
            <p:ph type="title"/>
          </p:nvPr>
        </p:nvSpPr>
        <p:spPr>
          <a:xfrm>
            <a:off x="152400" y="10477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gaf454db15c_0_18"/>
          <p:cNvSpPr txBox="1"/>
          <p:nvPr>
            <p:ph idx="1" type="body"/>
          </p:nvPr>
        </p:nvSpPr>
        <p:spPr>
          <a:xfrm>
            <a:off x="4320550" y="857175"/>
            <a:ext cx="2103900" cy="50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4 Text Generators</a:t>
            </a:r>
            <a:endParaRPr/>
          </a:p>
        </p:txBody>
      </p:sp>
      <p:sp>
        <p:nvSpPr>
          <p:cNvPr id="120" name="Google Shape;120;gaf454db15c_0_18"/>
          <p:cNvSpPr txBox="1"/>
          <p:nvPr>
            <p:ph idx="1" type="body"/>
          </p:nvPr>
        </p:nvSpPr>
        <p:spPr>
          <a:xfrm>
            <a:off x="112750" y="857175"/>
            <a:ext cx="2103900" cy="50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2 Datasets</a:t>
            </a:r>
            <a:endParaRPr/>
          </a:p>
        </p:txBody>
      </p:sp>
      <p:sp>
        <p:nvSpPr>
          <p:cNvPr id="121" name="Google Shape;121;gaf454db15c_0_18"/>
          <p:cNvSpPr txBox="1"/>
          <p:nvPr>
            <p:ph idx="1" type="body"/>
          </p:nvPr>
        </p:nvSpPr>
        <p:spPr>
          <a:xfrm>
            <a:off x="6424450" y="857175"/>
            <a:ext cx="2103900" cy="50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3 Batchsizes</a:t>
            </a:r>
            <a:endParaRPr/>
          </a:p>
        </p:txBody>
      </p:sp>
      <p:sp>
        <p:nvSpPr>
          <p:cNvPr id="122" name="Google Shape;122;gaf454db15c_0_18"/>
          <p:cNvSpPr txBox="1"/>
          <p:nvPr>
            <p:ph idx="1" type="body"/>
          </p:nvPr>
        </p:nvSpPr>
        <p:spPr>
          <a:xfrm>
            <a:off x="2216650" y="857175"/>
            <a:ext cx="2103900" cy="50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3 Img Encoders</a:t>
            </a:r>
            <a:endParaRPr/>
          </a:p>
        </p:txBody>
      </p:sp>
      <p:graphicFrame>
        <p:nvGraphicFramePr>
          <p:cNvPr id="123" name="Google Shape;123;gaf454db15c_0_18"/>
          <p:cNvGraphicFramePr/>
          <p:nvPr/>
        </p:nvGraphicFramePr>
        <p:xfrm>
          <a:off x="112750" y="154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{C9E2AD91-0CF0-4F68-B9C4-B8EA6E15ED62}</a:tableStyleId>
              </a:tblPr>
              <a:tblGrid>
                <a:gridCol w="1969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Flickr8k</a:t>
                      </a:r>
                      <a:r>
                        <a:rPr lang="zh-CN">
                          <a:solidFill>
                            <a:schemeClr val="dk1"/>
                          </a:solidFill>
                        </a:rPr>
                        <a:t>(24k pairs)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Conceptual Caption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4" name="Google Shape;124;gaf454db15c_0_18"/>
          <p:cNvGraphicFramePr/>
          <p:nvPr/>
        </p:nvGraphicFramePr>
        <p:xfrm>
          <a:off x="2216650" y="154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{C9E2AD91-0CF0-4F68-B9C4-B8EA6E15ED62}</a:tableStyleId>
              </a:tblPr>
              <a:tblGrid>
                <a:gridCol w="1969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InceptionV3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Resnet 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VGG16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5" name="Google Shape;125;gaf454db15c_0_18"/>
          <p:cNvGraphicFramePr/>
          <p:nvPr/>
        </p:nvGraphicFramePr>
        <p:xfrm>
          <a:off x="4320550" y="154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{C9E2AD91-0CF0-4F68-B9C4-B8EA6E15ED62}</a:tableStyleId>
              </a:tblPr>
              <a:tblGrid>
                <a:gridCol w="1969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Bi LSTM </a:t>
                      </a:r>
                      <a:r>
                        <a:rPr lang="zh-CN">
                          <a:solidFill>
                            <a:schemeClr val="dk1"/>
                          </a:solidFill>
                        </a:rPr>
                        <a:t>+Addition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LSTM     </a:t>
                      </a:r>
                      <a:r>
                        <a:rPr lang="zh-CN">
                          <a:solidFill>
                            <a:schemeClr val="dk1"/>
                          </a:solidFill>
                        </a:rPr>
                        <a:t>+Concat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Bi LSTM +Concat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 LSTM  </a:t>
                      </a:r>
                      <a:r>
                        <a:rPr lang="zh-CN">
                          <a:solidFill>
                            <a:schemeClr val="dk1"/>
                          </a:solidFill>
                        </a:rPr>
                        <a:t>+Concat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6" name="Google Shape;126;gaf454db15c_0_18"/>
          <p:cNvGraphicFramePr/>
          <p:nvPr/>
        </p:nvGraphicFramePr>
        <p:xfrm>
          <a:off x="6424450" y="154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{C9E2AD91-0CF0-4F68-B9C4-B8EA6E15ED62}</a:tableStyleId>
              </a:tblPr>
              <a:tblGrid>
                <a:gridCol w="1969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1024(&lt;0.5h/model)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512 (1h/model)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128 (7h/model)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7" name="Google Shape;127;gaf454db15c_0_18"/>
          <p:cNvSpPr txBox="1"/>
          <p:nvPr/>
        </p:nvSpPr>
        <p:spPr>
          <a:xfrm>
            <a:off x="1979450" y="1674925"/>
            <a:ext cx="288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x</a:t>
            </a:r>
            <a:endParaRPr b="1" sz="2000"/>
          </a:p>
        </p:txBody>
      </p:sp>
      <p:sp>
        <p:nvSpPr>
          <p:cNvPr id="128" name="Google Shape;128;gaf454db15c_0_18"/>
          <p:cNvSpPr txBox="1"/>
          <p:nvPr/>
        </p:nvSpPr>
        <p:spPr>
          <a:xfrm>
            <a:off x="4096238" y="1689275"/>
            <a:ext cx="285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x</a:t>
            </a:r>
            <a:endParaRPr b="1" sz="2000"/>
          </a:p>
        </p:txBody>
      </p:sp>
      <p:sp>
        <p:nvSpPr>
          <p:cNvPr id="129" name="Google Shape;129;gaf454db15c_0_18"/>
          <p:cNvSpPr txBox="1"/>
          <p:nvPr/>
        </p:nvSpPr>
        <p:spPr>
          <a:xfrm>
            <a:off x="6178800" y="1689275"/>
            <a:ext cx="348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x</a:t>
            </a:r>
            <a:endParaRPr b="1" sz="2000"/>
          </a:p>
        </p:txBody>
      </p:sp>
      <p:pic>
        <p:nvPicPr>
          <p:cNvPr id="130" name="Google Shape;130;gaf454db15c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875" y="3271625"/>
            <a:ext cx="6502061" cy="18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af454db15c_0_18"/>
          <p:cNvSpPr/>
          <p:nvPr/>
        </p:nvSpPr>
        <p:spPr>
          <a:xfrm>
            <a:off x="112750" y="3191236"/>
            <a:ext cx="8281500" cy="22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af454db15c_0_18"/>
          <p:cNvSpPr/>
          <p:nvPr/>
        </p:nvSpPr>
        <p:spPr>
          <a:xfrm>
            <a:off x="152400" y="704775"/>
            <a:ext cx="8422800" cy="2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af454db15c_0_18"/>
          <p:cNvSpPr txBox="1"/>
          <p:nvPr>
            <p:ph idx="12" type="sldNum"/>
          </p:nvPr>
        </p:nvSpPr>
        <p:spPr>
          <a:xfrm>
            <a:off x="8458201" y="4793743"/>
            <a:ext cx="457200" cy="2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/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f454db15c_0_36"/>
          <p:cNvSpPr txBox="1"/>
          <p:nvPr>
            <p:ph type="title"/>
          </p:nvPr>
        </p:nvSpPr>
        <p:spPr>
          <a:xfrm>
            <a:off x="152400" y="10477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gaf454db15c_0_36"/>
          <p:cNvSpPr txBox="1"/>
          <p:nvPr>
            <p:ph idx="1" type="body"/>
          </p:nvPr>
        </p:nvSpPr>
        <p:spPr>
          <a:xfrm>
            <a:off x="4320550" y="857175"/>
            <a:ext cx="2103900" cy="50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4 Text Generators</a:t>
            </a:r>
            <a:endParaRPr/>
          </a:p>
        </p:txBody>
      </p:sp>
      <p:sp>
        <p:nvSpPr>
          <p:cNvPr id="140" name="Google Shape;140;gaf454db15c_0_36"/>
          <p:cNvSpPr txBox="1"/>
          <p:nvPr>
            <p:ph idx="1" type="body"/>
          </p:nvPr>
        </p:nvSpPr>
        <p:spPr>
          <a:xfrm>
            <a:off x="112750" y="857175"/>
            <a:ext cx="2103900" cy="50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2 Datasets</a:t>
            </a:r>
            <a:endParaRPr/>
          </a:p>
        </p:txBody>
      </p:sp>
      <p:sp>
        <p:nvSpPr>
          <p:cNvPr id="141" name="Google Shape;141;gaf454db15c_0_36"/>
          <p:cNvSpPr txBox="1"/>
          <p:nvPr>
            <p:ph idx="1" type="body"/>
          </p:nvPr>
        </p:nvSpPr>
        <p:spPr>
          <a:xfrm>
            <a:off x="6424450" y="857175"/>
            <a:ext cx="2103900" cy="50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3 Batchsizes</a:t>
            </a:r>
            <a:endParaRPr/>
          </a:p>
        </p:txBody>
      </p:sp>
      <p:sp>
        <p:nvSpPr>
          <p:cNvPr id="142" name="Google Shape;142;gaf454db15c_0_36"/>
          <p:cNvSpPr txBox="1"/>
          <p:nvPr>
            <p:ph idx="1" type="body"/>
          </p:nvPr>
        </p:nvSpPr>
        <p:spPr>
          <a:xfrm>
            <a:off x="2216650" y="857175"/>
            <a:ext cx="2103900" cy="50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zh-CN"/>
              <a:t>3 Img Encoders</a:t>
            </a:r>
            <a:endParaRPr/>
          </a:p>
        </p:txBody>
      </p:sp>
      <p:graphicFrame>
        <p:nvGraphicFramePr>
          <p:cNvPr id="143" name="Google Shape;143;gaf454db15c_0_36"/>
          <p:cNvGraphicFramePr/>
          <p:nvPr/>
        </p:nvGraphicFramePr>
        <p:xfrm>
          <a:off x="112750" y="154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{C9E2AD91-0CF0-4F68-B9C4-B8EA6E15ED62}</a:tableStyleId>
              </a:tblPr>
              <a:tblGrid>
                <a:gridCol w="1969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Flickr8k(24k pairs)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Conceptual Caption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4" name="Google Shape;144;gaf454db15c_0_36"/>
          <p:cNvGraphicFramePr/>
          <p:nvPr/>
        </p:nvGraphicFramePr>
        <p:xfrm>
          <a:off x="2216650" y="154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{C9E2AD91-0CF0-4F68-B9C4-B8EA6E15ED62}</a:tableStyleId>
              </a:tblPr>
              <a:tblGrid>
                <a:gridCol w="1969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InceptionV3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Resnet 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VGG16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5" name="Google Shape;145;gaf454db15c_0_36"/>
          <p:cNvGraphicFramePr/>
          <p:nvPr/>
        </p:nvGraphicFramePr>
        <p:xfrm>
          <a:off x="4320550" y="154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{C9E2AD91-0CF0-4F68-B9C4-B8EA6E15ED62}</a:tableStyleId>
              </a:tblPr>
              <a:tblGrid>
                <a:gridCol w="1969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Bi LSTM +Addition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LSTM     </a:t>
                      </a:r>
                      <a:r>
                        <a:rPr lang="zh-CN">
                          <a:solidFill>
                            <a:schemeClr val="dk1"/>
                          </a:solidFill>
                        </a:rPr>
                        <a:t>+Concat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Bi LSTM +Concat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 LSTM  </a:t>
                      </a:r>
                      <a:r>
                        <a:rPr lang="zh-CN">
                          <a:solidFill>
                            <a:schemeClr val="dk1"/>
                          </a:solidFill>
                        </a:rPr>
                        <a:t>+Concat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6" name="Google Shape;146;gaf454db15c_0_36"/>
          <p:cNvGraphicFramePr/>
          <p:nvPr/>
        </p:nvGraphicFramePr>
        <p:xfrm>
          <a:off x="6424450" y="154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{C9E2AD91-0CF0-4F68-B9C4-B8EA6E15ED62}</a:tableStyleId>
              </a:tblPr>
              <a:tblGrid>
                <a:gridCol w="1969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1024(&lt;0.5h/model)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512 (1h/model)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128 (7h/model)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7" name="Google Shape;147;gaf454db15c_0_36"/>
          <p:cNvSpPr txBox="1"/>
          <p:nvPr/>
        </p:nvSpPr>
        <p:spPr>
          <a:xfrm>
            <a:off x="1979450" y="1674925"/>
            <a:ext cx="288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x</a:t>
            </a:r>
            <a:endParaRPr b="1" sz="2000"/>
          </a:p>
        </p:txBody>
      </p:sp>
      <p:sp>
        <p:nvSpPr>
          <p:cNvPr id="148" name="Google Shape;148;gaf454db15c_0_36"/>
          <p:cNvSpPr txBox="1"/>
          <p:nvPr/>
        </p:nvSpPr>
        <p:spPr>
          <a:xfrm>
            <a:off x="4096238" y="1689275"/>
            <a:ext cx="285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x</a:t>
            </a:r>
            <a:endParaRPr b="1" sz="2000"/>
          </a:p>
        </p:txBody>
      </p:sp>
      <p:sp>
        <p:nvSpPr>
          <p:cNvPr id="149" name="Google Shape;149;gaf454db15c_0_36"/>
          <p:cNvSpPr txBox="1"/>
          <p:nvPr/>
        </p:nvSpPr>
        <p:spPr>
          <a:xfrm>
            <a:off x="6178800" y="1689275"/>
            <a:ext cx="348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/>
              <a:t>x</a:t>
            </a:r>
            <a:endParaRPr b="1" sz="2000"/>
          </a:p>
        </p:txBody>
      </p:sp>
      <p:pic>
        <p:nvPicPr>
          <p:cNvPr id="150" name="Google Shape;150;gaf454db15c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875" y="3271625"/>
            <a:ext cx="6502061" cy="18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af454db15c_0_36"/>
          <p:cNvSpPr/>
          <p:nvPr/>
        </p:nvSpPr>
        <p:spPr>
          <a:xfrm>
            <a:off x="112750" y="3191236"/>
            <a:ext cx="8281500" cy="22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af454db15c_0_36"/>
          <p:cNvSpPr/>
          <p:nvPr/>
        </p:nvSpPr>
        <p:spPr>
          <a:xfrm>
            <a:off x="152400" y="704775"/>
            <a:ext cx="8422800" cy="2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af454db15c_0_36"/>
          <p:cNvSpPr/>
          <p:nvPr/>
        </p:nvSpPr>
        <p:spPr>
          <a:xfrm flipH="1" rot="10800000">
            <a:off x="256450" y="2444300"/>
            <a:ext cx="1194000" cy="6972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af454db15c_0_36"/>
          <p:cNvSpPr txBox="1"/>
          <p:nvPr/>
        </p:nvSpPr>
        <p:spPr>
          <a:xfrm>
            <a:off x="336600" y="2416150"/>
            <a:ext cx="10338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Scaled down to 24k pairs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5" name="Google Shape;155;gaf454db15c_0_36"/>
          <p:cNvSpPr/>
          <p:nvPr/>
        </p:nvSpPr>
        <p:spPr>
          <a:xfrm flipH="1" rot="10800000">
            <a:off x="2288500" y="2756950"/>
            <a:ext cx="1194000" cy="4086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af454db15c_0_36"/>
          <p:cNvSpPr txBox="1"/>
          <p:nvPr/>
        </p:nvSpPr>
        <p:spPr>
          <a:xfrm>
            <a:off x="2368650" y="2657188"/>
            <a:ext cx="1381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100 times longer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7" name="Google Shape;157;gaf454db15c_0_36"/>
          <p:cNvSpPr/>
          <p:nvPr/>
        </p:nvSpPr>
        <p:spPr>
          <a:xfrm>
            <a:off x="2055400" y="2484350"/>
            <a:ext cx="1154100" cy="87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af454db15c_0_36"/>
          <p:cNvSpPr/>
          <p:nvPr/>
        </p:nvSpPr>
        <p:spPr>
          <a:xfrm flipH="1" rot="10800000">
            <a:off x="6449775" y="2784800"/>
            <a:ext cx="939000" cy="4128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af454db15c_0_36"/>
          <p:cNvSpPr txBox="1"/>
          <p:nvPr/>
        </p:nvSpPr>
        <p:spPr>
          <a:xfrm>
            <a:off x="6453725" y="2680750"/>
            <a:ext cx="951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Performs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no better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0" name="Google Shape;160;gaf454db15c_0_36"/>
          <p:cNvSpPr/>
          <p:nvPr/>
        </p:nvSpPr>
        <p:spPr>
          <a:xfrm>
            <a:off x="6475000" y="2484350"/>
            <a:ext cx="1154100" cy="873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af454db15c_0_36"/>
          <p:cNvSpPr txBox="1"/>
          <p:nvPr>
            <p:ph idx="12" type="sldNum"/>
          </p:nvPr>
        </p:nvSpPr>
        <p:spPr>
          <a:xfrm>
            <a:off x="8458201" y="4793743"/>
            <a:ext cx="457200" cy="2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/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f7204d8da_4_28"/>
          <p:cNvSpPr txBox="1"/>
          <p:nvPr>
            <p:ph type="title"/>
          </p:nvPr>
        </p:nvSpPr>
        <p:spPr>
          <a:xfrm>
            <a:off x="152400" y="10477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Quantitative Results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gaf7204d8da_4_28"/>
          <p:cNvSpPr/>
          <p:nvPr/>
        </p:nvSpPr>
        <p:spPr>
          <a:xfrm>
            <a:off x="152400" y="704775"/>
            <a:ext cx="8422800" cy="228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af7204d8da_4_28"/>
          <p:cNvSpPr txBox="1"/>
          <p:nvPr/>
        </p:nvSpPr>
        <p:spPr>
          <a:xfrm>
            <a:off x="327100" y="2627075"/>
            <a:ext cx="86277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Bi-LSTM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Inception V3  </a:t>
            </a:r>
            <a:r>
              <a:rPr lang="zh-CN" sz="1000">
                <a:solidFill>
                  <a:schemeClr val="dk1"/>
                </a:solidFill>
                <a:highlight>
                  <a:srgbClr val="FFFFFF"/>
                </a:highlight>
              </a:rPr>
              <a:t>       a person standing 		     a woman shows 	         man in blue shirt is standing          	       man in the water is jumping                                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highlight>
                  <a:srgbClr val="FFFFFF"/>
                </a:highlight>
              </a:rPr>
              <a:t>     a fast number of the water   	 on the sidewalk		  	       on the water 					                               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ResNet50            </a:t>
            </a:r>
            <a:r>
              <a:rPr lang="zh-CN" sz="1000">
                <a:solidFill>
                  <a:schemeClr val="dk1"/>
                </a:solidFill>
                <a:highlight>
                  <a:srgbClr val="FFFFFF"/>
                </a:highlight>
              </a:rPr>
              <a:t>person artist performs              portrait of a woman girl	man in blue shirt is playing              woman in sunglasses is standing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highlight>
                  <a:srgbClr val="FFFFFF"/>
                </a:highlight>
              </a:rPr>
              <a:t>       during stage during festival	     holding her hair		in the snow				  in front of building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2LSTM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Inception V3       </a:t>
            </a:r>
            <a:r>
              <a:rPr lang="zh-CN" sz="1000">
                <a:solidFill>
                  <a:schemeClr val="dk1"/>
                </a:solidFill>
                <a:highlight>
                  <a:srgbClr val="FFFFFF"/>
                </a:highlight>
              </a:rPr>
              <a:t>a person			     love the heart of the rain     person in blue shirt is standing in the water   man in black jacket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ResNet50           </a:t>
            </a:r>
            <a:r>
              <a:rPr lang="zh-CN" sz="1000">
                <a:solidFill>
                  <a:schemeClr val="dk1"/>
                </a:solidFill>
                <a:highlight>
                  <a:srgbClr val="FFFFFF"/>
                </a:highlight>
              </a:rPr>
              <a:t>a artist of a white background   actor of a portrait of a girl    two children are playing in the snow      woman in black jacket is         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														      </a:t>
            </a:r>
            <a:r>
              <a:rPr lang="zh-CN" sz="1000">
                <a:solidFill>
                  <a:schemeClr val="dk1"/>
                </a:solidFill>
                <a:highlight>
                  <a:srgbClr val="FFFFFF"/>
                </a:highlight>
              </a:rPr>
              <a:t>walking down the street</a:t>
            </a:r>
            <a:endParaRPr/>
          </a:p>
        </p:txBody>
      </p:sp>
      <p:sp>
        <p:nvSpPr>
          <p:cNvPr id="169" name="Google Shape;169;gaf7204d8da_4_28"/>
          <p:cNvSpPr txBox="1"/>
          <p:nvPr/>
        </p:nvSpPr>
        <p:spPr>
          <a:xfrm>
            <a:off x="1951525" y="2570100"/>
            <a:ext cx="2164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Conceptual training</a:t>
            </a:r>
            <a:endParaRPr sz="1200"/>
          </a:p>
        </p:txBody>
      </p:sp>
      <p:sp>
        <p:nvSpPr>
          <p:cNvPr id="170" name="Google Shape;170;gaf7204d8da_4_28"/>
          <p:cNvSpPr txBox="1"/>
          <p:nvPr/>
        </p:nvSpPr>
        <p:spPr>
          <a:xfrm>
            <a:off x="5759775" y="2570100"/>
            <a:ext cx="2006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Flickr training</a:t>
            </a:r>
            <a:endParaRPr sz="1200"/>
          </a:p>
        </p:txBody>
      </p:sp>
      <p:pic>
        <p:nvPicPr>
          <p:cNvPr id="171" name="Google Shape;171;gaf7204d8da_4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975" y="770925"/>
            <a:ext cx="1218601" cy="1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af7204d8da_4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000" y="835025"/>
            <a:ext cx="1218601" cy="17920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gaf7204d8da_4_28"/>
          <p:cNvCxnSpPr/>
          <p:nvPr/>
        </p:nvCxnSpPr>
        <p:spPr>
          <a:xfrm>
            <a:off x="3413200" y="3500125"/>
            <a:ext cx="1287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gaf7204d8da_4_28"/>
          <p:cNvCxnSpPr/>
          <p:nvPr/>
        </p:nvCxnSpPr>
        <p:spPr>
          <a:xfrm>
            <a:off x="3010250" y="3199900"/>
            <a:ext cx="576600" cy="28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gaf7204d8da_4_28"/>
          <p:cNvSpPr/>
          <p:nvPr/>
        </p:nvSpPr>
        <p:spPr>
          <a:xfrm>
            <a:off x="2054100" y="2820575"/>
            <a:ext cx="1287900" cy="3870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hallucination</a:t>
            </a:r>
            <a:endParaRPr sz="400"/>
          </a:p>
        </p:txBody>
      </p:sp>
      <p:sp>
        <p:nvSpPr>
          <p:cNvPr id="176" name="Google Shape;176;gaf7204d8da_4_28"/>
          <p:cNvSpPr txBox="1"/>
          <p:nvPr>
            <p:ph idx="12" type="sldNum"/>
          </p:nvPr>
        </p:nvSpPr>
        <p:spPr>
          <a:xfrm>
            <a:off x="8442401" y="4849068"/>
            <a:ext cx="457200" cy="2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/>
              <a:t>9</a:t>
            </a:r>
            <a:endParaRPr/>
          </a:p>
        </p:txBody>
      </p:sp>
      <p:pic>
        <p:nvPicPr>
          <p:cNvPr id="177" name="Google Shape;177;gaf7204d8da_4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1100" y="824650"/>
            <a:ext cx="899181" cy="1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af7204d8da_4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8175" y="1054675"/>
            <a:ext cx="2104399" cy="13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